
<file path=[Content_Types].xml><?xml version="1.0" encoding="utf-8"?>
<Types xmlns="http://schemas.openxmlformats.org/package/2006/content-types">
  <Default Extension="bin" ContentType="application/vnd.openxmlformats-officedocument.oleObject"/>
  <Default Extension="jpeg" ContentType="image/jpeg"/>
  <Default Extension="mp4" ContentType="video/mp4"/>
  <Default Extension="png" ContentType="image/png"/>
  <Default Extension="rels" ContentType="application/vnd.openxmlformats-package.relationships+xml"/>
  <Default Extension="vml" ContentType="application/vnd.openxmlformats-officedocument.vmlDrawing"/>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92" r:id="rId2"/>
    <p:sldId id="299" r:id="rId3"/>
    <p:sldId id="300" r:id="rId4"/>
    <p:sldId id="294" r:id="rId5"/>
    <p:sldId id="301" r:id="rId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21" autoAdjust="0"/>
    <p:restoredTop sz="94660"/>
  </p:normalViewPr>
  <p:slideViewPr>
    <p:cSldViewPr snapToGrid="0">
      <p:cViewPr>
        <p:scale>
          <a:sx n="75" d="100"/>
          <a:sy n="75" d="100"/>
        </p:scale>
        <p:origin x="228"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image" Target="../media/image2.wmf"/><Relationship Id="rId1" Type="http://schemas.openxmlformats.org/officeDocument/2006/relationships/image" Target="../media/image1.wmf"/><Relationship Id="rId6" Type="http://schemas.openxmlformats.org/officeDocument/2006/relationships/image" Target="../media/image6.wmf"/><Relationship Id="rId5" Type="http://schemas.openxmlformats.org/officeDocument/2006/relationships/image" Target="../media/image5.wmf"/><Relationship Id="rId4" Type="http://schemas.openxmlformats.org/officeDocument/2006/relationships/image" Target="../media/image4.wmf"/></Relationships>
</file>

<file path=ppt/media/image1.wmf>
</file>

<file path=ppt/media/image2.wmf>
</file>

<file path=ppt/media/image3.wmf>
</file>

<file path=ppt/media/image4.wmf>
</file>

<file path=ppt/media/image5.wmf>
</file>

<file path=ppt/media/image6.wmf>
</file>

<file path=ppt/media/image7.png>
</file>

<file path=ppt/media/image8.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6D232A-58F0-4661-A676-52FBC7F92F49}" type="datetimeFigureOut">
              <a:rPr lang="zh-CN" altLang="en-US" smtClean="0"/>
              <a:t>2023/1/9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66A54F-F0D2-445D-B27E-9054861705BE}" type="slidenum">
              <a:rPr lang="zh-CN" altLang="en-US" smtClean="0"/>
              <a:t>‹#›</a:t>
            </a:fld>
            <a:endParaRPr lang="zh-CN" altLang="en-US"/>
          </a:p>
        </p:txBody>
      </p:sp>
    </p:spTree>
    <p:extLst>
      <p:ext uri="{BB962C8B-B14F-4D97-AF65-F5344CB8AC3E}">
        <p14:creationId xmlns:p14="http://schemas.microsoft.com/office/powerpoint/2010/main" val="25684985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A66A54F-F0D2-445D-B27E-9054861705BE}" type="slidenum">
              <a:rPr lang="zh-CN" altLang="en-US" smtClean="0"/>
              <a:t>4</a:t>
            </a:fld>
            <a:endParaRPr lang="zh-CN" altLang="en-US"/>
          </a:p>
        </p:txBody>
      </p:sp>
    </p:spTree>
    <p:extLst>
      <p:ext uri="{BB962C8B-B14F-4D97-AF65-F5344CB8AC3E}">
        <p14:creationId xmlns:p14="http://schemas.microsoft.com/office/powerpoint/2010/main" val="5957225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A66A54F-F0D2-445D-B27E-9054861705BE}" type="slidenum">
              <a:rPr lang="zh-CN" altLang="en-US" smtClean="0"/>
              <a:t>5</a:t>
            </a:fld>
            <a:endParaRPr lang="zh-CN" altLang="en-US"/>
          </a:p>
        </p:txBody>
      </p:sp>
    </p:spTree>
    <p:extLst>
      <p:ext uri="{BB962C8B-B14F-4D97-AF65-F5344CB8AC3E}">
        <p14:creationId xmlns:p14="http://schemas.microsoft.com/office/powerpoint/2010/main" val="15793187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BC8C5AC4-2E8F-49D5-A58D-33C7176E69BA}" type="datetimeFigureOut">
              <a:rPr lang="zh-CN" altLang="en-US" smtClean="0"/>
              <a:t>2023/1/9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5790961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C8C5AC4-2E8F-49D5-A58D-33C7176E69BA}" type="datetimeFigureOut">
              <a:rPr lang="zh-CN" altLang="en-US" smtClean="0"/>
              <a:t>2023/1/9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4074953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C8C5AC4-2E8F-49D5-A58D-33C7176E69BA}" type="datetimeFigureOut">
              <a:rPr lang="zh-CN" altLang="en-US" smtClean="0"/>
              <a:t>2023/1/9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2921221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C8C5AC4-2E8F-49D5-A58D-33C7176E69BA}" type="datetimeFigureOut">
              <a:rPr lang="zh-CN" altLang="en-US" smtClean="0"/>
              <a:t>2023/1/9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42835150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BC8C5AC4-2E8F-49D5-A58D-33C7176E69BA}" type="datetimeFigureOut">
              <a:rPr lang="zh-CN" altLang="en-US" smtClean="0"/>
              <a:t>2023/1/9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41321575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BC8C5AC4-2E8F-49D5-A58D-33C7176E69BA}" type="datetimeFigureOut">
              <a:rPr lang="zh-CN" altLang="en-US" smtClean="0"/>
              <a:t>2023/1/9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39732282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BC8C5AC4-2E8F-49D5-A58D-33C7176E69BA}" type="datetimeFigureOut">
              <a:rPr lang="zh-CN" altLang="en-US" smtClean="0"/>
              <a:t>2023/1/9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31754386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BC8C5AC4-2E8F-49D5-A58D-33C7176E69BA}" type="datetimeFigureOut">
              <a:rPr lang="zh-CN" altLang="en-US" smtClean="0"/>
              <a:t>2023/1/9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5025540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BC8C5AC4-2E8F-49D5-A58D-33C7176E69BA}" type="datetimeFigureOut">
              <a:rPr lang="zh-CN" altLang="en-US" smtClean="0"/>
              <a:t>2023/1/9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6189207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BC8C5AC4-2E8F-49D5-A58D-33C7176E69BA}" type="datetimeFigureOut">
              <a:rPr lang="zh-CN" altLang="en-US" smtClean="0"/>
              <a:t>2023/1/9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9998114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BC8C5AC4-2E8F-49D5-A58D-33C7176E69BA}" type="datetimeFigureOut">
              <a:rPr lang="zh-CN" altLang="en-US" smtClean="0"/>
              <a:t>2023/1/9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2282610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8C5AC4-2E8F-49D5-A58D-33C7176E69BA}" type="datetimeFigureOut">
              <a:rPr lang="zh-CN" altLang="en-US" smtClean="0"/>
              <a:t>2023/1/9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38F8AD-3A9E-4245-A583-7D46BC523A38}" type="slidenum">
              <a:rPr lang="zh-CN" altLang="en-US" smtClean="0"/>
              <a:t>‹#›</a:t>
            </a:fld>
            <a:endParaRPr lang="zh-CN" altLang="en-US"/>
          </a:p>
        </p:txBody>
      </p:sp>
    </p:spTree>
    <p:extLst>
      <p:ext uri="{BB962C8B-B14F-4D97-AF65-F5344CB8AC3E}">
        <p14:creationId xmlns:p14="http://schemas.microsoft.com/office/powerpoint/2010/main" val="29821586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wmf"/><Relationship Id="rId13" Type="http://schemas.openxmlformats.org/officeDocument/2006/relationships/oleObject" Target="../embeddings/oleObject6.bin"/><Relationship Id="rId3" Type="http://schemas.openxmlformats.org/officeDocument/2006/relationships/oleObject" Target="../embeddings/oleObject1.bin"/><Relationship Id="rId7" Type="http://schemas.openxmlformats.org/officeDocument/2006/relationships/oleObject" Target="../embeddings/oleObject3.bin"/><Relationship Id="rId12" Type="http://schemas.openxmlformats.org/officeDocument/2006/relationships/image" Target="../media/image5.wmf"/><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2.wmf"/><Relationship Id="rId11" Type="http://schemas.openxmlformats.org/officeDocument/2006/relationships/oleObject" Target="../embeddings/oleObject5.bin"/><Relationship Id="rId5" Type="http://schemas.openxmlformats.org/officeDocument/2006/relationships/oleObject" Target="../embeddings/oleObject2.bin"/><Relationship Id="rId10" Type="http://schemas.openxmlformats.org/officeDocument/2006/relationships/image" Target="../media/image4.wmf"/><Relationship Id="rId4" Type="http://schemas.openxmlformats.org/officeDocument/2006/relationships/image" Target="../media/image1.wmf"/><Relationship Id="rId9" Type="http://schemas.openxmlformats.org/officeDocument/2006/relationships/oleObject" Target="../embeddings/oleObject4.bin"/><Relationship Id="rId14" Type="http://schemas.openxmlformats.org/officeDocument/2006/relationships/image" Target="../media/image6.wm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8.png"/><Relationship Id="rId4" Type="http://schemas.openxmlformats.org/officeDocument/2006/relationships/notesSlide" Target="../notesSlides/notesSlide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1AD155B1-54E9-44D5-BC9C-CEE641F6F5E2}"/>
              </a:ext>
            </a:extLst>
          </p:cNvPr>
          <p:cNvSpPr>
            <a:spLocks noGrp="1"/>
          </p:cNvSpPr>
          <p:nvPr>
            <p:ph type="title"/>
          </p:nvPr>
        </p:nvSpPr>
        <p:spPr>
          <a:xfrm>
            <a:off x="392367" y="0"/>
            <a:ext cx="4599215" cy="1382032"/>
          </a:xfrm>
        </p:spPr>
        <p:txBody>
          <a:bodyPr>
            <a:normAutofit/>
          </a:bodyPr>
          <a:lstStyle/>
          <a:p>
            <a:r>
              <a:rPr lang="zh-CN" altLang="en-US" sz="3200" b="1" dirty="0">
                <a:latin typeface="黑体" panose="02010609060101010101" pitchFamily="49" charset="-122"/>
                <a:ea typeface="黑体" panose="02010609060101010101" pitchFamily="49" charset="-122"/>
              </a:rPr>
              <a:t>卡尔曼滤波（</a:t>
            </a:r>
            <a:r>
              <a:rPr lang="en-US" altLang="zh-CN" sz="3200" b="1" dirty="0">
                <a:latin typeface="黑体" panose="02010609060101010101" pitchFamily="49" charset="-122"/>
                <a:ea typeface="黑体" panose="02010609060101010101" pitchFamily="49" charset="-122"/>
              </a:rPr>
              <a:t>KF</a:t>
            </a:r>
            <a:r>
              <a:rPr lang="zh-CN" altLang="en-US" sz="3200" b="1" dirty="0">
                <a:latin typeface="黑体" panose="02010609060101010101" pitchFamily="49" charset="-122"/>
                <a:ea typeface="黑体" panose="02010609060101010101" pitchFamily="49" charset="-122"/>
              </a:rPr>
              <a:t>）</a:t>
            </a:r>
          </a:p>
        </p:txBody>
      </p:sp>
      <p:sp>
        <p:nvSpPr>
          <p:cNvPr id="2" name="文本框 1">
            <a:extLst>
              <a:ext uri="{FF2B5EF4-FFF2-40B4-BE49-F238E27FC236}">
                <a16:creationId xmlns:a16="http://schemas.microsoft.com/office/drawing/2014/main" id="{4F35720C-968F-4026-85B1-9A50D5CC327A}"/>
              </a:ext>
            </a:extLst>
          </p:cNvPr>
          <p:cNvSpPr txBox="1"/>
          <p:nvPr/>
        </p:nvSpPr>
        <p:spPr>
          <a:xfrm>
            <a:off x="1253447" y="1218003"/>
            <a:ext cx="3193425" cy="1938992"/>
          </a:xfrm>
          <a:prstGeom prst="rect">
            <a:avLst/>
          </a:prstGeom>
          <a:noFill/>
        </p:spPr>
        <p:txBody>
          <a:bodyPr wrap="square" rtlCol="0">
            <a:spAutoFit/>
          </a:bodyPr>
          <a:lstStyle/>
          <a:p>
            <a:r>
              <a:rPr lang="zh-CN" altLang="en-US" sz="2000" dirty="0"/>
              <a:t>匀速模型：</a:t>
            </a:r>
            <a:endParaRPr lang="en-US" altLang="zh-CN" sz="2000" dirty="0"/>
          </a:p>
          <a:p>
            <a:endParaRPr lang="en-US" altLang="zh-CN" sz="2000" dirty="0"/>
          </a:p>
          <a:p>
            <a:r>
              <a:rPr lang="zh-CN" altLang="en-US" sz="2000" dirty="0"/>
              <a:t>状态变量：</a:t>
            </a:r>
            <a:r>
              <a:rPr lang="en-US" altLang="zh-CN" sz="2000" dirty="0"/>
              <a:t>S =</a:t>
            </a:r>
            <a:r>
              <a:rPr lang="zh-CN" altLang="en-US" sz="2000" dirty="0"/>
              <a:t>（</a:t>
            </a:r>
            <a:r>
              <a:rPr lang="en-US" altLang="zh-CN" sz="2000" dirty="0"/>
              <a:t>u,u’,</a:t>
            </a:r>
            <a:r>
              <a:rPr lang="en-US" altLang="zh-CN" sz="2000" dirty="0" err="1"/>
              <a:t>v,v</a:t>
            </a:r>
            <a:r>
              <a:rPr lang="en-US" altLang="zh-CN" sz="2000" dirty="0"/>
              <a:t>’</a:t>
            </a:r>
            <a:r>
              <a:rPr lang="zh-CN" altLang="en-US" sz="2000" dirty="0"/>
              <a:t>）</a:t>
            </a:r>
            <a:endParaRPr lang="en-US" altLang="zh-CN" sz="2000" dirty="0"/>
          </a:p>
          <a:p>
            <a:endParaRPr lang="en-US" altLang="zh-CN" sz="2000" dirty="0"/>
          </a:p>
          <a:p>
            <a:r>
              <a:rPr lang="zh-CN" altLang="en-US" sz="2000" dirty="0"/>
              <a:t>状态转移矩阵：</a:t>
            </a:r>
            <a:endParaRPr lang="en-US" altLang="zh-CN" sz="2000" dirty="0"/>
          </a:p>
          <a:p>
            <a:endParaRPr lang="zh-CN" altLang="en-US" sz="2000" dirty="0"/>
          </a:p>
        </p:txBody>
      </p:sp>
      <p:graphicFrame>
        <p:nvGraphicFramePr>
          <p:cNvPr id="3" name="对象 2">
            <a:extLst>
              <a:ext uri="{FF2B5EF4-FFF2-40B4-BE49-F238E27FC236}">
                <a16:creationId xmlns:a16="http://schemas.microsoft.com/office/drawing/2014/main" id="{FE1765F7-8037-4765-9D81-4DC8B7438B68}"/>
              </a:ext>
            </a:extLst>
          </p:cNvPr>
          <p:cNvGraphicFramePr>
            <a:graphicFrameLocks noChangeAspect="1"/>
          </p:cNvGraphicFramePr>
          <p:nvPr>
            <p:extLst>
              <p:ext uri="{D42A27DB-BD31-4B8C-83A1-F6EECF244321}">
                <p14:modId xmlns:p14="http://schemas.microsoft.com/office/powerpoint/2010/main" val="3740008953"/>
              </p:ext>
            </p:extLst>
          </p:nvPr>
        </p:nvGraphicFramePr>
        <p:xfrm>
          <a:off x="1449388" y="3157538"/>
          <a:ext cx="2773362" cy="2081212"/>
        </p:xfrm>
        <a:graphic>
          <a:graphicData uri="http://schemas.openxmlformats.org/presentationml/2006/ole">
            <mc:AlternateContent xmlns:mc="http://schemas.openxmlformats.org/markup-compatibility/2006">
              <mc:Choice xmlns:v="urn:schemas-microsoft-com:vml" Requires="v">
                <p:oleObj spid="_x0000_s2714" name="Equation" r:id="rId3" imgW="1218960" imgH="914400" progId="Equation.DSMT4">
                  <p:embed/>
                </p:oleObj>
              </mc:Choice>
              <mc:Fallback>
                <p:oleObj name="Equation" r:id="rId3" imgW="1218960" imgH="914400" progId="Equation.DSMT4">
                  <p:embed/>
                  <p:pic>
                    <p:nvPicPr>
                      <p:cNvPr id="0" name=""/>
                      <p:cNvPicPr/>
                      <p:nvPr/>
                    </p:nvPicPr>
                    <p:blipFill>
                      <a:blip r:embed="rId4"/>
                      <a:stretch>
                        <a:fillRect/>
                      </a:stretch>
                    </p:blipFill>
                    <p:spPr>
                      <a:xfrm>
                        <a:off x="1449388" y="3157538"/>
                        <a:ext cx="2773362" cy="2081212"/>
                      </a:xfrm>
                      <a:prstGeom prst="rect">
                        <a:avLst/>
                      </a:prstGeom>
                    </p:spPr>
                  </p:pic>
                </p:oleObj>
              </mc:Fallback>
            </mc:AlternateContent>
          </a:graphicData>
        </a:graphic>
      </p:graphicFrame>
      <p:graphicFrame>
        <p:nvGraphicFramePr>
          <p:cNvPr id="9" name="对象 8">
            <a:extLst>
              <a:ext uri="{FF2B5EF4-FFF2-40B4-BE49-F238E27FC236}">
                <a16:creationId xmlns:a16="http://schemas.microsoft.com/office/drawing/2014/main" id="{F5BA9088-36F6-4BFE-8FD3-ACA97EC00D9C}"/>
              </a:ext>
            </a:extLst>
          </p:cNvPr>
          <p:cNvGraphicFramePr>
            <a:graphicFrameLocks noChangeAspect="1"/>
          </p:cNvGraphicFramePr>
          <p:nvPr>
            <p:extLst>
              <p:ext uri="{D42A27DB-BD31-4B8C-83A1-F6EECF244321}">
                <p14:modId xmlns:p14="http://schemas.microsoft.com/office/powerpoint/2010/main" val="2783737218"/>
              </p:ext>
            </p:extLst>
          </p:nvPr>
        </p:nvGraphicFramePr>
        <p:xfrm>
          <a:off x="6096000" y="1378316"/>
          <a:ext cx="1293679" cy="463771"/>
        </p:xfrm>
        <a:graphic>
          <a:graphicData uri="http://schemas.openxmlformats.org/presentationml/2006/ole">
            <mc:AlternateContent xmlns:mc="http://schemas.openxmlformats.org/markup-compatibility/2006">
              <mc:Choice xmlns:v="urn:schemas-microsoft-com:vml" Requires="v">
                <p:oleObj spid="_x0000_s2715" name="Equation" r:id="rId5" imgW="672840" imgH="241200" progId="Equation.DSMT4">
                  <p:embed/>
                </p:oleObj>
              </mc:Choice>
              <mc:Fallback>
                <p:oleObj name="Equation" r:id="rId5" imgW="672840" imgH="241200" progId="Equation.DSMT4">
                  <p:embed/>
                  <p:pic>
                    <p:nvPicPr>
                      <p:cNvPr id="0" name=""/>
                      <p:cNvPicPr/>
                      <p:nvPr/>
                    </p:nvPicPr>
                    <p:blipFill>
                      <a:blip r:embed="rId6"/>
                      <a:stretch>
                        <a:fillRect/>
                      </a:stretch>
                    </p:blipFill>
                    <p:spPr>
                      <a:xfrm>
                        <a:off x="6096000" y="1378316"/>
                        <a:ext cx="1293679" cy="463771"/>
                      </a:xfrm>
                      <a:prstGeom prst="rect">
                        <a:avLst/>
                      </a:prstGeom>
                    </p:spPr>
                  </p:pic>
                </p:oleObj>
              </mc:Fallback>
            </mc:AlternateContent>
          </a:graphicData>
        </a:graphic>
      </p:graphicFrame>
      <p:sp>
        <p:nvSpPr>
          <p:cNvPr id="14" name="椭圆 13">
            <a:extLst>
              <a:ext uri="{FF2B5EF4-FFF2-40B4-BE49-F238E27FC236}">
                <a16:creationId xmlns:a16="http://schemas.microsoft.com/office/drawing/2014/main" id="{237FCC6F-791D-49D7-922B-F441FC1AE94E}"/>
              </a:ext>
            </a:extLst>
          </p:cNvPr>
          <p:cNvSpPr/>
          <p:nvPr/>
        </p:nvSpPr>
        <p:spPr>
          <a:xfrm>
            <a:off x="7745130" y="2018284"/>
            <a:ext cx="592469" cy="567787"/>
          </a:xfrm>
          <a:prstGeom prst="ellipse">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0" name="对象 9">
            <a:extLst>
              <a:ext uri="{FF2B5EF4-FFF2-40B4-BE49-F238E27FC236}">
                <a16:creationId xmlns:a16="http://schemas.microsoft.com/office/drawing/2014/main" id="{D743D8B8-102C-42BC-B02D-B6EC8C591DD4}"/>
              </a:ext>
            </a:extLst>
          </p:cNvPr>
          <p:cNvGraphicFramePr>
            <a:graphicFrameLocks noChangeAspect="1"/>
          </p:cNvGraphicFramePr>
          <p:nvPr>
            <p:extLst>
              <p:ext uri="{D42A27DB-BD31-4B8C-83A1-F6EECF244321}">
                <p14:modId xmlns:p14="http://schemas.microsoft.com/office/powerpoint/2010/main" val="655189046"/>
              </p:ext>
            </p:extLst>
          </p:nvPr>
        </p:nvGraphicFramePr>
        <p:xfrm>
          <a:off x="6096000" y="2049048"/>
          <a:ext cx="2074761" cy="463770"/>
        </p:xfrm>
        <a:graphic>
          <a:graphicData uri="http://schemas.openxmlformats.org/presentationml/2006/ole">
            <mc:AlternateContent xmlns:mc="http://schemas.openxmlformats.org/markup-compatibility/2006">
              <mc:Choice xmlns:v="urn:schemas-microsoft-com:vml" Requires="v">
                <p:oleObj spid="_x0000_s2716" name="Equation" r:id="rId7" imgW="1079280" imgH="241200" progId="Equation.DSMT4">
                  <p:embed/>
                </p:oleObj>
              </mc:Choice>
              <mc:Fallback>
                <p:oleObj name="Equation" r:id="rId7" imgW="1079280" imgH="241200" progId="Equation.DSMT4">
                  <p:embed/>
                  <p:pic>
                    <p:nvPicPr>
                      <p:cNvPr id="0" name=""/>
                      <p:cNvPicPr/>
                      <p:nvPr/>
                    </p:nvPicPr>
                    <p:blipFill>
                      <a:blip r:embed="rId8"/>
                      <a:stretch>
                        <a:fillRect/>
                      </a:stretch>
                    </p:blipFill>
                    <p:spPr>
                      <a:xfrm>
                        <a:off x="6096000" y="2049048"/>
                        <a:ext cx="2074761" cy="463770"/>
                      </a:xfrm>
                      <a:prstGeom prst="rect">
                        <a:avLst/>
                      </a:prstGeom>
                    </p:spPr>
                  </p:pic>
                </p:oleObj>
              </mc:Fallback>
            </mc:AlternateContent>
          </a:graphicData>
        </a:graphic>
      </p:graphicFrame>
      <p:graphicFrame>
        <p:nvGraphicFramePr>
          <p:cNvPr id="11" name="对象 10">
            <a:extLst>
              <a:ext uri="{FF2B5EF4-FFF2-40B4-BE49-F238E27FC236}">
                <a16:creationId xmlns:a16="http://schemas.microsoft.com/office/drawing/2014/main" id="{78519292-FCEA-476B-8D82-EF58D1AAA4DA}"/>
              </a:ext>
            </a:extLst>
          </p:cNvPr>
          <p:cNvGraphicFramePr>
            <a:graphicFrameLocks noChangeAspect="1"/>
          </p:cNvGraphicFramePr>
          <p:nvPr>
            <p:extLst>
              <p:ext uri="{D42A27DB-BD31-4B8C-83A1-F6EECF244321}">
                <p14:modId xmlns:p14="http://schemas.microsoft.com/office/powerpoint/2010/main" val="2376067596"/>
              </p:ext>
            </p:extLst>
          </p:nvPr>
        </p:nvGraphicFramePr>
        <p:xfrm>
          <a:off x="6096000" y="2732537"/>
          <a:ext cx="1778609" cy="688494"/>
        </p:xfrm>
        <a:graphic>
          <a:graphicData uri="http://schemas.openxmlformats.org/presentationml/2006/ole">
            <mc:AlternateContent xmlns:mc="http://schemas.openxmlformats.org/markup-compatibility/2006">
              <mc:Choice xmlns:v="urn:schemas-microsoft-com:vml" Requires="v">
                <p:oleObj spid="_x0000_s2717" name="Equation" r:id="rId9" imgW="1180800" imgH="457200" progId="Equation.DSMT4">
                  <p:embed/>
                </p:oleObj>
              </mc:Choice>
              <mc:Fallback>
                <p:oleObj name="Equation" r:id="rId9" imgW="1180800" imgH="457200" progId="Equation.DSMT4">
                  <p:embed/>
                  <p:pic>
                    <p:nvPicPr>
                      <p:cNvPr id="0" name=""/>
                      <p:cNvPicPr/>
                      <p:nvPr/>
                    </p:nvPicPr>
                    <p:blipFill>
                      <a:blip r:embed="rId10"/>
                      <a:stretch>
                        <a:fillRect/>
                      </a:stretch>
                    </p:blipFill>
                    <p:spPr>
                      <a:xfrm>
                        <a:off x="6096000" y="2732537"/>
                        <a:ext cx="1778609" cy="688494"/>
                      </a:xfrm>
                      <a:prstGeom prst="rect">
                        <a:avLst/>
                      </a:prstGeom>
                    </p:spPr>
                  </p:pic>
                </p:oleObj>
              </mc:Fallback>
            </mc:AlternateContent>
          </a:graphicData>
        </a:graphic>
      </p:graphicFrame>
      <p:graphicFrame>
        <p:nvGraphicFramePr>
          <p:cNvPr id="12" name="对象 11">
            <a:extLst>
              <a:ext uri="{FF2B5EF4-FFF2-40B4-BE49-F238E27FC236}">
                <a16:creationId xmlns:a16="http://schemas.microsoft.com/office/drawing/2014/main" id="{7AE4F7FC-B149-474D-A3BD-3F8338E1BBA4}"/>
              </a:ext>
            </a:extLst>
          </p:cNvPr>
          <p:cNvGraphicFramePr>
            <a:graphicFrameLocks noChangeAspect="1"/>
          </p:cNvGraphicFramePr>
          <p:nvPr>
            <p:extLst>
              <p:ext uri="{D42A27DB-BD31-4B8C-83A1-F6EECF244321}">
                <p14:modId xmlns:p14="http://schemas.microsoft.com/office/powerpoint/2010/main" val="1412658101"/>
              </p:ext>
            </p:extLst>
          </p:nvPr>
        </p:nvGraphicFramePr>
        <p:xfrm>
          <a:off x="6127565" y="4335922"/>
          <a:ext cx="2566916" cy="463770"/>
        </p:xfrm>
        <a:graphic>
          <a:graphicData uri="http://schemas.openxmlformats.org/presentationml/2006/ole">
            <mc:AlternateContent xmlns:mc="http://schemas.openxmlformats.org/markup-compatibility/2006">
              <mc:Choice xmlns:v="urn:schemas-microsoft-com:vml" Requires="v">
                <p:oleObj spid="_x0000_s2718" name="Equation" r:id="rId11" imgW="1333440" imgH="241200" progId="Equation.DSMT4">
                  <p:embed/>
                </p:oleObj>
              </mc:Choice>
              <mc:Fallback>
                <p:oleObj name="Equation" r:id="rId11" imgW="1333440" imgH="241200" progId="Equation.DSMT4">
                  <p:embed/>
                  <p:pic>
                    <p:nvPicPr>
                      <p:cNvPr id="0" name=""/>
                      <p:cNvPicPr/>
                      <p:nvPr/>
                    </p:nvPicPr>
                    <p:blipFill>
                      <a:blip r:embed="rId12"/>
                      <a:stretch>
                        <a:fillRect/>
                      </a:stretch>
                    </p:blipFill>
                    <p:spPr>
                      <a:xfrm>
                        <a:off x="6127565" y="4335922"/>
                        <a:ext cx="2566916" cy="463770"/>
                      </a:xfrm>
                      <a:prstGeom prst="rect">
                        <a:avLst/>
                      </a:prstGeom>
                    </p:spPr>
                  </p:pic>
                </p:oleObj>
              </mc:Fallback>
            </mc:AlternateContent>
          </a:graphicData>
        </a:graphic>
      </p:graphicFrame>
      <p:graphicFrame>
        <p:nvGraphicFramePr>
          <p:cNvPr id="13" name="对象 12">
            <a:extLst>
              <a:ext uri="{FF2B5EF4-FFF2-40B4-BE49-F238E27FC236}">
                <a16:creationId xmlns:a16="http://schemas.microsoft.com/office/drawing/2014/main" id="{ABD17D6E-D097-4368-A33B-9026CAB402C1}"/>
              </a:ext>
            </a:extLst>
          </p:cNvPr>
          <p:cNvGraphicFramePr>
            <a:graphicFrameLocks noChangeAspect="1"/>
          </p:cNvGraphicFramePr>
          <p:nvPr>
            <p:extLst>
              <p:ext uri="{D42A27DB-BD31-4B8C-83A1-F6EECF244321}">
                <p14:modId xmlns:p14="http://schemas.microsoft.com/office/powerpoint/2010/main" val="4114920095"/>
              </p:ext>
            </p:extLst>
          </p:nvPr>
        </p:nvGraphicFramePr>
        <p:xfrm>
          <a:off x="6127565" y="3652434"/>
          <a:ext cx="3148747" cy="463769"/>
        </p:xfrm>
        <a:graphic>
          <a:graphicData uri="http://schemas.openxmlformats.org/presentationml/2006/ole">
            <mc:AlternateContent xmlns:mc="http://schemas.openxmlformats.org/markup-compatibility/2006">
              <mc:Choice xmlns:v="urn:schemas-microsoft-com:vml" Requires="v">
                <p:oleObj spid="_x0000_s2719" name="Equation" r:id="rId13" imgW="1638000" imgH="241200" progId="Equation.DSMT4">
                  <p:embed/>
                </p:oleObj>
              </mc:Choice>
              <mc:Fallback>
                <p:oleObj name="Equation" r:id="rId13" imgW="1638000" imgH="241200" progId="Equation.DSMT4">
                  <p:embed/>
                  <p:pic>
                    <p:nvPicPr>
                      <p:cNvPr id="0" name=""/>
                      <p:cNvPicPr/>
                      <p:nvPr/>
                    </p:nvPicPr>
                    <p:blipFill>
                      <a:blip r:embed="rId14"/>
                      <a:stretch>
                        <a:fillRect/>
                      </a:stretch>
                    </p:blipFill>
                    <p:spPr>
                      <a:xfrm>
                        <a:off x="6127565" y="3652434"/>
                        <a:ext cx="3148747" cy="463769"/>
                      </a:xfrm>
                      <a:prstGeom prst="rect">
                        <a:avLst/>
                      </a:prstGeom>
                    </p:spPr>
                  </p:pic>
                </p:oleObj>
              </mc:Fallback>
            </mc:AlternateContent>
          </a:graphicData>
        </a:graphic>
      </p:graphicFrame>
      <p:sp>
        <p:nvSpPr>
          <p:cNvPr id="15" name="椭圆 14">
            <a:extLst>
              <a:ext uri="{FF2B5EF4-FFF2-40B4-BE49-F238E27FC236}">
                <a16:creationId xmlns:a16="http://schemas.microsoft.com/office/drawing/2014/main" id="{E0148DBF-17AB-4E8D-9888-6A5DE353BB8F}"/>
              </a:ext>
            </a:extLst>
          </p:cNvPr>
          <p:cNvSpPr/>
          <p:nvPr/>
        </p:nvSpPr>
        <p:spPr>
          <a:xfrm>
            <a:off x="7529546" y="2999710"/>
            <a:ext cx="516088" cy="463769"/>
          </a:xfrm>
          <a:prstGeom prst="ellipse">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7" name="直接箭头连接符 16">
            <a:extLst>
              <a:ext uri="{FF2B5EF4-FFF2-40B4-BE49-F238E27FC236}">
                <a16:creationId xmlns:a16="http://schemas.microsoft.com/office/drawing/2014/main" id="{9D1E2F2D-9018-4B6D-8BE8-AED61289C826}"/>
              </a:ext>
            </a:extLst>
          </p:cNvPr>
          <p:cNvCxnSpPr>
            <a:stCxn id="15" idx="6"/>
          </p:cNvCxnSpPr>
          <p:nvPr/>
        </p:nvCxnSpPr>
        <p:spPr>
          <a:xfrm flipV="1">
            <a:off x="8045634" y="2732537"/>
            <a:ext cx="1146492" cy="4990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直接箭头连接符 18">
            <a:extLst>
              <a:ext uri="{FF2B5EF4-FFF2-40B4-BE49-F238E27FC236}">
                <a16:creationId xmlns:a16="http://schemas.microsoft.com/office/drawing/2014/main" id="{4E0CEB9B-BD14-44BC-9E07-B8BBBB779A4B}"/>
              </a:ext>
            </a:extLst>
          </p:cNvPr>
          <p:cNvCxnSpPr>
            <a:stCxn id="14" idx="6"/>
          </p:cNvCxnSpPr>
          <p:nvPr/>
        </p:nvCxnSpPr>
        <p:spPr>
          <a:xfrm>
            <a:off x="8337599" y="2302178"/>
            <a:ext cx="854527" cy="4303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文本框 19">
            <a:extLst>
              <a:ext uri="{FF2B5EF4-FFF2-40B4-BE49-F238E27FC236}">
                <a16:creationId xmlns:a16="http://schemas.microsoft.com/office/drawing/2014/main" id="{6820D94C-7D25-4BA3-A996-1857A1BE0885}"/>
              </a:ext>
            </a:extLst>
          </p:cNvPr>
          <p:cNvSpPr txBox="1"/>
          <p:nvPr/>
        </p:nvSpPr>
        <p:spPr>
          <a:xfrm>
            <a:off x="9192126" y="2211701"/>
            <a:ext cx="2999874" cy="923330"/>
          </a:xfrm>
          <a:prstGeom prst="rect">
            <a:avLst/>
          </a:prstGeom>
          <a:noFill/>
        </p:spPr>
        <p:txBody>
          <a:bodyPr wrap="square" rtlCol="0">
            <a:spAutoFit/>
          </a:bodyPr>
          <a:lstStyle/>
          <a:p>
            <a:r>
              <a:rPr lang="zh-CN" altLang="en-US" dirty="0"/>
              <a:t>调整过程协方差矩阵和测量噪声协方差矩阵数量级比值可以控制数据的平滑度</a:t>
            </a:r>
          </a:p>
        </p:txBody>
      </p:sp>
    </p:spTree>
    <p:extLst>
      <p:ext uri="{BB962C8B-B14F-4D97-AF65-F5344CB8AC3E}">
        <p14:creationId xmlns:p14="http://schemas.microsoft.com/office/powerpoint/2010/main" val="47473652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1AD155B1-54E9-44D5-BC9C-CEE641F6F5E2}"/>
              </a:ext>
            </a:extLst>
          </p:cNvPr>
          <p:cNvSpPr>
            <a:spLocks noGrp="1"/>
          </p:cNvSpPr>
          <p:nvPr>
            <p:ph type="title"/>
          </p:nvPr>
        </p:nvSpPr>
        <p:spPr>
          <a:xfrm>
            <a:off x="392367" y="0"/>
            <a:ext cx="4599215" cy="1382032"/>
          </a:xfrm>
        </p:spPr>
        <p:txBody>
          <a:bodyPr>
            <a:normAutofit/>
          </a:bodyPr>
          <a:lstStyle/>
          <a:p>
            <a:r>
              <a:rPr lang="zh-CN" altLang="en-US" sz="3200" b="1" dirty="0">
                <a:latin typeface="黑体" panose="02010609060101010101" pitchFamily="49" charset="-122"/>
                <a:ea typeface="黑体" panose="02010609060101010101" pitchFamily="49" charset="-122"/>
              </a:rPr>
              <a:t>定性比较</a:t>
            </a:r>
          </a:p>
        </p:txBody>
      </p:sp>
      <p:pic>
        <p:nvPicPr>
          <p:cNvPr id="5" name="result0">
            <a:hlinkClick r:id="" action="ppaction://media"/>
            <a:extLst>
              <a:ext uri="{FF2B5EF4-FFF2-40B4-BE49-F238E27FC236}">
                <a16:creationId xmlns:a16="http://schemas.microsoft.com/office/drawing/2014/main" id="{9E4C14A0-B8AF-4D42-A2CC-675E9942426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45067" y="1331510"/>
            <a:ext cx="7955915" cy="4557796"/>
          </a:xfrm>
          <a:prstGeom prst="rect">
            <a:avLst/>
          </a:prstGeom>
        </p:spPr>
      </p:pic>
      <p:sp>
        <p:nvSpPr>
          <p:cNvPr id="7" name="文本框 6">
            <a:extLst>
              <a:ext uri="{FF2B5EF4-FFF2-40B4-BE49-F238E27FC236}">
                <a16:creationId xmlns:a16="http://schemas.microsoft.com/office/drawing/2014/main" id="{D57195D9-F08D-4002-84E3-9ED5BFF0ADFB}"/>
              </a:ext>
            </a:extLst>
          </p:cNvPr>
          <p:cNvSpPr txBox="1"/>
          <p:nvPr/>
        </p:nvSpPr>
        <p:spPr>
          <a:xfrm>
            <a:off x="5338715" y="968694"/>
            <a:ext cx="2541069" cy="369332"/>
          </a:xfrm>
          <a:prstGeom prst="rect">
            <a:avLst/>
          </a:prstGeom>
          <a:noFill/>
        </p:spPr>
        <p:txBody>
          <a:bodyPr wrap="square" rtlCol="0">
            <a:spAutoFit/>
          </a:bodyPr>
          <a:lstStyle/>
          <a:p>
            <a:r>
              <a:rPr lang="en-US" altLang="zh-CN" dirty="0"/>
              <a:t>R=1Q</a:t>
            </a:r>
            <a:endParaRPr lang="zh-CN" altLang="en-US" dirty="0"/>
          </a:p>
        </p:txBody>
      </p:sp>
    </p:spTree>
    <p:extLst>
      <p:ext uri="{BB962C8B-B14F-4D97-AF65-F5344CB8AC3E}">
        <p14:creationId xmlns:p14="http://schemas.microsoft.com/office/powerpoint/2010/main" val="68549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3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1">
            <a:extLst>
              <a:ext uri="{FF2B5EF4-FFF2-40B4-BE49-F238E27FC236}">
                <a16:creationId xmlns:a16="http://schemas.microsoft.com/office/drawing/2014/main" id="{1AD155B1-54E9-44D5-BC9C-CEE641F6F5E2}"/>
              </a:ext>
            </a:extLst>
          </p:cNvPr>
          <p:cNvSpPr>
            <a:spLocks noGrp="1"/>
          </p:cNvSpPr>
          <p:nvPr>
            <p:ph type="title"/>
          </p:nvPr>
        </p:nvSpPr>
        <p:spPr>
          <a:xfrm>
            <a:off x="392367" y="0"/>
            <a:ext cx="4599215" cy="1382032"/>
          </a:xfrm>
        </p:spPr>
        <p:txBody>
          <a:bodyPr>
            <a:normAutofit/>
          </a:bodyPr>
          <a:lstStyle/>
          <a:p>
            <a:r>
              <a:rPr lang="zh-CN" altLang="en-US" sz="3200" b="1" dirty="0">
                <a:latin typeface="黑体" panose="02010609060101010101" pitchFamily="49" charset="-122"/>
                <a:ea typeface="黑体" panose="02010609060101010101" pitchFamily="49" charset="-122"/>
              </a:rPr>
              <a:t>定性比较</a:t>
            </a:r>
          </a:p>
        </p:txBody>
      </p:sp>
      <p:sp>
        <p:nvSpPr>
          <p:cNvPr id="7" name="文本框 6">
            <a:extLst>
              <a:ext uri="{FF2B5EF4-FFF2-40B4-BE49-F238E27FC236}">
                <a16:creationId xmlns:a16="http://schemas.microsoft.com/office/drawing/2014/main" id="{D57195D9-F08D-4002-84E3-9ED5BFF0ADFB}"/>
              </a:ext>
            </a:extLst>
          </p:cNvPr>
          <p:cNvSpPr txBox="1"/>
          <p:nvPr/>
        </p:nvSpPr>
        <p:spPr>
          <a:xfrm>
            <a:off x="5316532" y="841705"/>
            <a:ext cx="2541069" cy="369332"/>
          </a:xfrm>
          <a:prstGeom prst="rect">
            <a:avLst/>
          </a:prstGeom>
          <a:noFill/>
        </p:spPr>
        <p:txBody>
          <a:bodyPr wrap="square" rtlCol="0">
            <a:spAutoFit/>
          </a:bodyPr>
          <a:lstStyle/>
          <a:p>
            <a:r>
              <a:rPr lang="en-US" altLang="zh-CN" dirty="0"/>
              <a:t>R=100Q</a:t>
            </a:r>
            <a:endParaRPr lang="zh-CN" altLang="en-US" dirty="0"/>
          </a:p>
        </p:txBody>
      </p:sp>
      <p:pic>
        <p:nvPicPr>
          <p:cNvPr id="2" name="result2">
            <a:hlinkClick r:id="" action="ppaction://media"/>
            <a:extLst>
              <a:ext uri="{FF2B5EF4-FFF2-40B4-BE49-F238E27FC236}">
                <a16:creationId xmlns:a16="http://schemas.microsoft.com/office/drawing/2014/main" id="{454CD2B6-5A8E-47CA-94DF-C72C6986BDD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807632" y="1280371"/>
            <a:ext cx="8335435" cy="4861225"/>
          </a:xfrm>
          <a:prstGeom prst="rect">
            <a:avLst/>
          </a:prstGeom>
        </p:spPr>
      </p:pic>
    </p:spTree>
    <p:extLst>
      <p:ext uri="{BB962C8B-B14F-4D97-AF65-F5344CB8AC3E}">
        <p14:creationId xmlns:p14="http://schemas.microsoft.com/office/powerpoint/2010/main" val="273128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3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a:extLst>
              <a:ext uri="{FF2B5EF4-FFF2-40B4-BE49-F238E27FC236}">
                <a16:creationId xmlns:a16="http://schemas.microsoft.com/office/drawing/2014/main" id="{F2E2F81A-D2E9-4202-97F2-9CFDCFEF3654}"/>
              </a:ext>
            </a:extLst>
          </p:cNvPr>
          <p:cNvSpPr>
            <a:spLocks noGrp="1"/>
          </p:cNvSpPr>
          <p:nvPr>
            <p:ph type="title"/>
          </p:nvPr>
        </p:nvSpPr>
        <p:spPr>
          <a:xfrm>
            <a:off x="382742" y="105878"/>
            <a:ext cx="4599215" cy="1382032"/>
          </a:xfrm>
        </p:spPr>
        <p:txBody>
          <a:bodyPr>
            <a:normAutofit/>
          </a:bodyPr>
          <a:lstStyle/>
          <a:p>
            <a:r>
              <a:rPr lang="zh-CN" altLang="en-US" sz="2800" b="1" dirty="0">
                <a:latin typeface="黑体" panose="02010609060101010101" pitchFamily="49" charset="-122"/>
                <a:ea typeface="黑体" panose="02010609060101010101" pitchFamily="49" charset="-122"/>
              </a:rPr>
              <a:t>检测跟踪合并</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预测</a:t>
            </a:r>
          </a:p>
        </p:txBody>
      </p:sp>
      <p:graphicFrame>
        <p:nvGraphicFramePr>
          <p:cNvPr id="3" name="表格 2">
            <a:extLst>
              <a:ext uri="{FF2B5EF4-FFF2-40B4-BE49-F238E27FC236}">
                <a16:creationId xmlns:a16="http://schemas.microsoft.com/office/drawing/2014/main" id="{8C800D6C-D3F1-4901-8E39-B262F4BA2988}"/>
              </a:ext>
            </a:extLst>
          </p:cNvPr>
          <p:cNvGraphicFramePr>
            <a:graphicFrameLocks noGrp="1"/>
          </p:cNvGraphicFramePr>
          <p:nvPr>
            <p:extLst>
              <p:ext uri="{D42A27DB-BD31-4B8C-83A1-F6EECF244321}">
                <p14:modId xmlns:p14="http://schemas.microsoft.com/office/powerpoint/2010/main" val="399989056"/>
              </p:ext>
            </p:extLst>
          </p:nvPr>
        </p:nvGraphicFramePr>
        <p:xfrm>
          <a:off x="1528813" y="3565757"/>
          <a:ext cx="9134374" cy="1382032"/>
        </p:xfrm>
        <a:graphic>
          <a:graphicData uri="http://schemas.openxmlformats.org/drawingml/2006/table">
            <a:tbl>
              <a:tblPr firstRow="1" firstCol="1" bandRow="1">
                <a:tableStyleId>{5C22544A-7EE6-4342-B048-85BDC9FD1C3A}</a:tableStyleId>
              </a:tblPr>
              <a:tblGrid>
                <a:gridCol w="772072">
                  <a:extLst>
                    <a:ext uri="{9D8B030D-6E8A-4147-A177-3AD203B41FA5}">
                      <a16:colId xmlns:a16="http://schemas.microsoft.com/office/drawing/2014/main" val="2757779886"/>
                    </a:ext>
                  </a:extLst>
                </a:gridCol>
                <a:gridCol w="775198">
                  <a:extLst>
                    <a:ext uri="{9D8B030D-6E8A-4147-A177-3AD203B41FA5}">
                      <a16:colId xmlns:a16="http://schemas.microsoft.com/office/drawing/2014/main" val="3034069285"/>
                    </a:ext>
                  </a:extLst>
                </a:gridCol>
                <a:gridCol w="883821">
                  <a:extLst>
                    <a:ext uri="{9D8B030D-6E8A-4147-A177-3AD203B41FA5}">
                      <a16:colId xmlns:a16="http://schemas.microsoft.com/office/drawing/2014/main" val="4066453891"/>
                    </a:ext>
                  </a:extLst>
                </a:gridCol>
                <a:gridCol w="883821">
                  <a:extLst>
                    <a:ext uri="{9D8B030D-6E8A-4147-A177-3AD203B41FA5}">
                      <a16:colId xmlns:a16="http://schemas.microsoft.com/office/drawing/2014/main" val="753491387"/>
                    </a:ext>
                  </a:extLst>
                </a:gridCol>
                <a:gridCol w="883821">
                  <a:extLst>
                    <a:ext uri="{9D8B030D-6E8A-4147-A177-3AD203B41FA5}">
                      <a16:colId xmlns:a16="http://schemas.microsoft.com/office/drawing/2014/main" val="4259457004"/>
                    </a:ext>
                  </a:extLst>
                </a:gridCol>
                <a:gridCol w="883821">
                  <a:extLst>
                    <a:ext uri="{9D8B030D-6E8A-4147-A177-3AD203B41FA5}">
                      <a16:colId xmlns:a16="http://schemas.microsoft.com/office/drawing/2014/main" val="2293299877"/>
                    </a:ext>
                  </a:extLst>
                </a:gridCol>
                <a:gridCol w="810364">
                  <a:extLst>
                    <a:ext uri="{9D8B030D-6E8A-4147-A177-3AD203B41FA5}">
                      <a16:colId xmlns:a16="http://schemas.microsoft.com/office/drawing/2014/main" val="1541030581"/>
                    </a:ext>
                  </a:extLst>
                </a:gridCol>
                <a:gridCol w="810364">
                  <a:extLst>
                    <a:ext uri="{9D8B030D-6E8A-4147-A177-3AD203B41FA5}">
                      <a16:colId xmlns:a16="http://schemas.microsoft.com/office/drawing/2014/main" val="2265882175"/>
                    </a:ext>
                  </a:extLst>
                </a:gridCol>
                <a:gridCol w="810364">
                  <a:extLst>
                    <a:ext uri="{9D8B030D-6E8A-4147-A177-3AD203B41FA5}">
                      <a16:colId xmlns:a16="http://schemas.microsoft.com/office/drawing/2014/main" val="2834300880"/>
                    </a:ext>
                  </a:extLst>
                </a:gridCol>
                <a:gridCol w="810364">
                  <a:extLst>
                    <a:ext uri="{9D8B030D-6E8A-4147-A177-3AD203B41FA5}">
                      <a16:colId xmlns:a16="http://schemas.microsoft.com/office/drawing/2014/main" val="4278398437"/>
                    </a:ext>
                  </a:extLst>
                </a:gridCol>
                <a:gridCol w="810364">
                  <a:extLst>
                    <a:ext uri="{9D8B030D-6E8A-4147-A177-3AD203B41FA5}">
                      <a16:colId xmlns:a16="http://schemas.microsoft.com/office/drawing/2014/main" val="1988226092"/>
                    </a:ext>
                  </a:extLst>
                </a:gridCol>
              </a:tblGrid>
              <a:tr h="345508">
                <a:tc>
                  <a:txBody>
                    <a:bodyPr/>
                    <a:lstStyle/>
                    <a:p>
                      <a:pPr algn="ctr">
                        <a:lnSpc>
                          <a:spcPct val="150000"/>
                        </a:lnSpc>
                      </a:pPr>
                      <a:r>
                        <a:rPr lang="en-US" sz="1200" kern="100" dirty="0">
                          <a:effectLst/>
                        </a:rPr>
                        <a:t> </a:t>
                      </a:r>
                      <a:r>
                        <a:rPr lang="zh-CN" altLang="en-US" sz="1200" kern="100" dirty="0">
                          <a:effectLst/>
                        </a:rPr>
                        <a:t>编号</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altLang="zh-CN" sz="1200" kern="100" dirty="0">
                          <a:effectLst/>
                          <a:latin typeface="Times New Roman" panose="02020603050405020304" pitchFamily="18" charset="0"/>
                          <a:ea typeface="宋体" panose="02010600030101010101" pitchFamily="2" charset="-122"/>
                        </a:rPr>
                        <a:t>1</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altLang="zh-CN" sz="1200" kern="100" dirty="0">
                          <a:effectLst/>
                          <a:latin typeface="Times New Roman" panose="02020603050405020304" pitchFamily="18" charset="0"/>
                          <a:ea typeface="宋体" panose="02010600030101010101" pitchFamily="2" charset="-122"/>
                        </a:rPr>
                        <a:t>2</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altLang="zh-CN" sz="1200" kern="100" dirty="0">
                          <a:effectLst/>
                          <a:latin typeface="Times New Roman" panose="02020603050405020304" pitchFamily="18" charset="0"/>
                          <a:ea typeface="宋体" panose="02010600030101010101" pitchFamily="2" charset="-122"/>
                        </a:rPr>
                        <a:t>3</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altLang="zh-CN" sz="1200" kern="100" dirty="0">
                          <a:effectLst/>
                          <a:latin typeface="Times New Roman" panose="02020603050405020304" pitchFamily="18" charset="0"/>
                          <a:ea typeface="宋体" panose="02010600030101010101" pitchFamily="2" charset="-122"/>
                        </a:rPr>
                        <a:t>4</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altLang="zh-CN" sz="1200" kern="100" dirty="0">
                          <a:effectLst/>
                          <a:latin typeface="Times New Roman" panose="02020603050405020304" pitchFamily="18" charset="0"/>
                          <a:ea typeface="宋体" panose="02010600030101010101" pitchFamily="2" charset="-122"/>
                        </a:rPr>
                        <a:t>5</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altLang="zh-CN" sz="1200" kern="100" dirty="0">
                          <a:effectLst/>
                          <a:latin typeface="Times New Roman" panose="02020603050405020304" pitchFamily="18" charset="0"/>
                          <a:ea typeface="宋体" panose="02010600030101010101" pitchFamily="2" charset="-122"/>
                        </a:rPr>
                        <a:t>6</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altLang="zh-CN" sz="1200" kern="100" dirty="0">
                          <a:effectLst/>
                          <a:latin typeface="Times New Roman" panose="02020603050405020304" pitchFamily="18" charset="0"/>
                          <a:ea typeface="宋体" panose="02010600030101010101" pitchFamily="2" charset="-122"/>
                        </a:rPr>
                        <a:t>7</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altLang="zh-CN" sz="1200" kern="100" dirty="0">
                          <a:effectLst/>
                          <a:latin typeface="Times New Roman" panose="02020603050405020304" pitchFamily="18" charset="0"/>
                          <a:ea typeface="宋体" panose="02010600030101010101" pitchFamily="2" charset="-122"/>
                        </a:rPr>
                        <a:t>8</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altLang="zh-CN" sz="1200" kern="100" dirty="0">
                          <a:effectLst/>
                          <a:latin typeface="Times New Roman" panose="02020603050405020304" pitchFamily="18" charset="0"/>
                          <a:ea typeface="宋体" panose="02010600030101010101" pitchFamily="2" charset="-122"/>
                        </a:rPr>
                        <a:t>9</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altLang="zh-CN" sz="1200" kern="100" dirty="0">
                          <a:effectLst/>
                          <a:latin typeface="Times New Roman" panose="02020603050405020304" pitchFamily="18" charset="0"/>
                          <a:ea typeface="宋体" panose="02010600030101010101" pitchFamily="2" charset="-122"/>
                        </a:rPr>
                        <a:t>10</a:t>
                      </a:r>
                      <a:endParaRPr lang="zh-CN" sz="1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893872720"/>
                  </a:ext>
                </a:extLst>
              </a:tr>
              <a:tr h="345508">
                <a:tc>
                  <a:txBody>
                    <a:bodyPr/>
                    <a:lstStyle/>
                    <a:p>
                      <a:pPr algn="ctr">
                        <a:lnSpc>
                          <a:spcPct val="150000"/>
                        </a:lnSpc>
                      </a:pPr>
                      <a:r>
                        <a:rPr lang="zh-CN" altLang="en-US" sz="1200" kern="100" dirty="0">
                          <a:effectLst/>
                          <a:latin typeface="Times New Roman" panose="02020603050405020304" pitchFamily="18" charset="0"/>
                          <a:ea typeface="宋体" panose="02010600030101010101" pitchFamily="2" charset="-122"/>
                        </a:rPr>
                        <a:t>像素误差</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5.96</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2.92</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altLang="zh-CN" sz="1100" kern="100" dirty="0">
                          <a:effectLst/>
                          <a:latin typeface="+mn-lt"/>
                          <a:ea typeface="宋体" panose="02010600030101010101" pitchFamily="2" charset="-122"/>
                        </a:rPr>
                        <a:t>7.59</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altLang="zh-CN" sz="1100" kern="100" dirty="0">
                          <a:effectLst/>
                          <a:latin typeface="+mn-lt"/>
                          <a:ea typeface="宋体" panose="02010600030101010101" pitchFamily="2" charset="-122"/>
                        </a:rPr>
                        <a:t>3.20</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altLang="zh-CN" sz="1100" kern="100" dirty="0">
                          <a:effectLst/>
                          <a:latin typeface="+mn-lt"/>
                          <a:ea typeface="宋体" panose="02010600030101010101" pitchFamily="2" charset="-122"/>
                        </a:rPr>
                        <a:t>3.41</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3.15</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6.59</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5.12</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4.06</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7.55</a:t>
                      </a:r>
                      <a:endParaRPr lang="zh-CN" sz="1100" kern="100" dirty="0">
                        <a:effectLst/>
                        <a:latin typeface="+mn-lt"/>
                        <a:ea typeface="宋体" panose="02010600030101010101" pitchFamily="2" charset="-122"/>
                      </a:endParaRPr>
                    </a:p>
                  </a:txBody>
                  <a:tcPr marL="68580" marR="68580" marT="0" marB="0"/>
                </a:tc>
                <a:extLst>
                  <a:ext uri="{0D108BD9-81ED-4DB2-BD59-A6C34878D82A}">
                    <a16:rowId xmlns:a16="http://schemas.microsoft.com/office/drawing/2014/main" val="2385176740"/>
                  </a:ext>
                </a:extLst>
              </a:tr>
              <a:tr h="345508">
                <a:tc>
                  <a:txBody>
                    <a:bodyPr/>
                    <a:lstStyle/>
                    <a:p>
                      <a:pPr algn="ctr">
                        <a:lnSpc>
                          <a:spcPct val="150000"/>
                        </a:lnSpc>
                      </a:pPr>
                      <a:r>
                        <a:rPr lang="zh-CN" altLang="en-US" sz="1200" kern="100" dirty="0">
                          <a:effectLst/>
                          <a:latin typeface="Times New Roman" panose="02020603050405020304" pitchFamily="18" charset="0"/>
                          <a:ea typeface="宋体" panose="02010600030101010101" pitchFamily="2" charset="-122"/>
                        </a:rPr>
                        <a:t>水平误差</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0.02</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-0.001</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altLang="zh-CN" sz="1100" kern="100" dirty="0">
                          <a:effectLst/>
                          <a:latin typeface="+mn-lt"/>
                          <a:ea typeface="宋体" panose="02010600030101010101" pitchFamily="2" charset="-122"/>
                        </a:rPr>
                        <a:t>-0.08</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altLang="zh-CN" sz="1100" kern="100" dirty="0">
                          <a:effectLst/>
                          <a:latin typeface="+mn-lt"/>
                          <a:ea typeface="宋体" panose="02010600030101010101" pitchFamily="2" charset="-122"/>
                        </a:rPr>
                        <a:t>-0.01</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altLang="zh-CN" sz="1100" kern="100" dirty="0">
                          <a:effectLst/>
                          <a:latin typeface="+mn-lt"/>
                          <a:ea typeface="宋体" panose="02010600030101010101" pitchFamily="2" charset="-122"/>
                        </a:rPr>
                        <a:t>-0.008</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0.005</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-0.01</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0.02</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-0.03</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-0.05</a:t>
                      </a:r>
                      <a:endParaRPr lang="zh-CN" sz="1100" kern="100" dirty="0">
                        <a:effectLst/>
                        <a:latin typeface="+mn-lt"/>
                        <a:ea typeface="宋体" panose="02010600030101010101" pitchFamily="2" charset="-122"/>
                      </a:endParaRPr>
                    </a:p>
                  </a:txBody>
                  <a:tcPr marL="68580" marR="68580" marT="0" marB="0"/>
                </a:tc>
                <a:extLst>
                  <a:ext uri="{0D108BD9-81ED-4DB2-BD59-A6C34878D82A}">
                    <a16:rowId xmlns:a16="http://schemas.microsoft.com/office/drawing/2014/main" val="3609921052"/>
                  </a:ext>
                </a:extLst>
              </a:tr>
              <a:tr h="345508">
                <a:tc>
                  <a:txBody>
                    <a:bodyPr/>
                    <a:lstStyle/>
                    <a:p>
                      <a:pPr algn="ctr">
                        <a:lnSpc>
                          <a:spcPct val="150000"/>
                        </a:lnSpc>
                      </a:pPr>
                      <a:r>
                        <a:rPr lang="zh-CN" altLang="en-US" sz="1200" kern="100" dirty="0">
                          <a:effectLst/>
                          <a:latin typeface="Times New Roman" panose="02020603050405020304" pitchFamily="18" charset="0"/>
                          <a:ea typeface="宋体" panose="02010600030101010101" pitchFamily="2" charset="-122"/>
                        </a:rPr>
                        <a:t>垂直误差</a:t>
                      </a:r>
                      <a:endParaRPr lang="zh-CN" sz="1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0.006</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-0.02</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altLang="zh-CN" sz="1100" kern="100" dirty="0">
                          <a:effectLst/>
                          <a:latin typeface="+mn-lt"/>
                          <a:ea typeface="宋体" panose="02010600030101010101" pitchFamily="2" charset="-122"/>
                        </a:rPr>
                        <a:t>0.007</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altLang="zh-CN" sz="1100" kern="100" dirty="0">
                          <a:effectLst/>
                          <a:latin typeface="+mn-lt"/>
                          <a:ea typeface="宋体" panose="02010600030101010101" pitchFamily="2" charset="-122"/>
                        </a:rPr>
                        <a:t>-0.02</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altLang="zh-CN" sz="1100" kern="100" dirty="0">
                          <a:effectLst/>
                          <a:latin typeface="+mn-lt"/>
                          <a:ea typeface="宋体" panose="02010600030101010101" pitchFamily="2" charset="-122"/>
                        </a:rPr>
                        <a:t>-0.06</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0.002</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0.04</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0.01</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0.004</a:t>
                      </a:r>
                      <a:endParaRPr lang="zh-CN" sz="1100" kern="100" dirty="0">
                        <a:effectLst/>
                        <a:latin typeface="+mn-lt"/>
                        <a:ea typeface="宋体" panose="02010600030101010101" pitchFamily="2" charset="-122"/>
                      </a:endParaRPr>
                    </a:p>
                  </a:txBody>
                  <a:tcPr marL="68580" marR="68580" marT="0" marB="0"/>
                </a:tc>
                <a:tc>
                  <a:txBody>
                    <a:bodyPr/>
                    <a:lstStyle/>
                    <a:p>
                      <a:pPr algn="ctr">
                        <a:lnSpc>
                          <a:spcPct val="150000"/>
                        </a:lnSpc>
                      </a:pPr>
                      <a:r>
                        <a:rPr lang="en-US" sz="1100" kern="100" dirty="0">
                          <a:effectLst/>
                          <a:latin typeface="+mn-lt"/>
                        </a:rPr>
                        <a:t> -0.05</a:t>
                      </a:r>
                      <a:endParaRPr lang="zh-CN" sz="1100" kern="100" dirty="0">
                        <a:effectLst/>
                        <a:latin typeface="+mn-lt"/>
                        <a:ea typeface="宋体" panose="02010600030101010101" pitchFamily="2" charset="-122"/>
                      </a:endParaRPr>
                    </a:p>
                  </a:txBody>
                  <a:tcPr marL="68580" marR="68580" marT="0" marB="0"/>
                </a:tc>
                <a:extLst>
                  <a:ext uri="{0D108BD9-81ED-4DB2-BD59-A6C34878D82A}">
                    <a16:rowId xmlns:a16="http://schemas.microsoft.com/office/drawing/2014/main" val="2469198922"/>
                  </a:ext>
                </a:extLst>
              </a:tr>
            </a:tbl>
          </a:graphicData>
        </a:graphic>
      </p:graphicFrame>
      <p:sp>
        <p:nvSpPr>
          <p:cNvPr id="5" name="文本框 4">
            <a:extLst>
              <a:ext uri="{FF2B5EF4-FFF2-40B4-BE49-F238E27FC236}">
                <a16:creationId xmlns:a16="http://schemas.microsoft.com/office/drawing/2014/main" id="{4E52A971-ADCB-4101-A347-BE71ABCD7A3D}"/>
              </a:ext>
            </a:extLst>
          </p:cNvPr>
          <p:cNvSpPr txBox="1"/>
          <p:nvPr/>
        </p:nvSpPr>
        <p:spPr>
          <a:xfrm>
            <a:off x="1742171" y="1603503"/>
            <a:ext cx="8921015" cy="1296637"/>
          </a:xfrm>
          <a:prstGeom prst="rect">
            <a:avLst/>
          </a:prstGeom>
          <a:noFill/>
        </p:spPr>
        <p:txBody>
          <a:bodyPr wrap="square" rtlCol="0">
            <a:spAutoFit/>
          </a:bodyPr>
          <a:lstStyle/>
          <a:p>
            <a:pPr>
              <a:lnSpc>
                <a:spcPct val="150000"/>
              </a:lnSpc>
            </a:pPr>
            <a:r>
              <a:rPr lang="zh-CN" altLang="en-US" dirty="0"/>
              <a:t>前</a:t>
            </a:r>
            <a:r>
              <a:rPr lang="en-US" altLang="zh-CN" dirty="0"/>
              <a:t>10</a:t>
            </a:r>
            <a:r>
              <a:rPr lang="zh-CN" altLang="en-US" dirty="0"/>
              <a:t>个视频的结果，从检测到物体的</a:t>
            </a:r>
            <a:r>
              <a:rPr lang="en-US" altLang="zh-CN" dirty="0"/>
              <a:t>10</a:t>
            </a:r>
            <a:r>
              <a:rPr lang="zh-CN" altLang="en-US" dirty="0"/>
              <a:t>帧后开始预测，一直到目标静止或者超出视野。</a:t>
            </a:r>
            <a:endParaRPr lang="en-US" altLang="zh-CN" dirty="0"/>
          </a:p>
          <a:p>
            <a:pPr>
              <a:lnSpc>
                <a:spcPct val="150000"/>
              </a:lnSpc>
            </a:pPr>
            <a:r>
              <a:rPr lang="zh-CN" altLang="en-US" dirty="0"/>
              <a:t>像素误差表示预测的结果和跟踪的结果的像素距离的平均值。</a:t>
            </a:r>
            <a:endParaRPr lang="en-US" altLang="zh-CN" dirty="0"/>
          </a:p>
          <a:p>
            <a:pPr>
              <a:lnSpc>
                <a:spcPct val="150000"/>
              </a:lnSpc>
            </a:pPr>
            <a:r>
              <a:rPr lang="zh-CN" altLang="en-US" dirty="0"/>
              <a:t>水平和垂直误差表示每一帧预测的结果和跟踪结果的像素坐标差的平均值，有正负。</a:t>
            </a:r>
            <a:endParaRPr lang="en-US" altLang="zh-CN" dirty="0"/>
          </a:p>
        </p:txBody>
      </p:sp>
    </p:spTree>
    <p:extLst>
      <p:ext uri="{BB962C8B-B14F-4D97-AF65-F5344CB8AC3E}">
        <p14:creationId xmlns:p14="http://schemas.microsoft.com/office/powerpoint/2010/main" val="20451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标题 1">
            <a:extLst>
              <a:ext uri="{FF2B5EF4-FFF2-40B4-BE49-F238E27FC236}">
                <a16:creationId xmlns:a16="http://schemas.microsoft.com/office/drawing/2014/main" id="{F2E2F81A-D2E9-4202-97F2-9CFDCFEF3654}"/>
              </a:ext>
            </a:extLst>
          </p:cNvPr>
          <p:cNvSpPr>
            <a:spLocks noGrp="1"/>
          </p:cNvSpPr>
          <p:nvPr>
            <p:ph type="title"/>
          </p:nvPr>
        </p:nvSpPr>
        <p:spPr>
          <a:xfrm>
            <a:off x="382742" y="105878"/>
            <a:ext cx="6441570" cy="1382032"/>
          </a:xfrm>
        </p:spPr>
        <p:txBody>
          <a:bodyPr>
            <a:normAutofit/>
          </a:bodyPr>
          <a:lstStyle/>
          <a:p>
            <a:r>
              <a:rPr lang="zh-CN" altLang="en-US" sz="2800" b="1" dirty="0">
                <a:latin typeface="黑体" panose="02010609060101010101" pitchFamily="49" charset="-122"/>
                <a:ea typeface="黑体" panose="02010609060101010101" pitchFamily="49" charset="-122"/>
              </a:rPr>
              <a:t>检测</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跟踪</a:t>
            </a:r>
            <a:r>
              <a:rPr lang="en-US" altLang="zh-CN" sz="2800" b="1" dirty="0">
                <a:latin typeface="黑体" panose="02010609060101010101" pitchFamily="49" charset="-122"/>
                <a:ea typeface="黑体" panose="02010609060101010101" pitchFamily="49" charset="-122"/>
              </a:rPr>
              <a:t>+</a:t>
            </a:r>
            <a:r>
              <a:rPr lang="zh-CN" altLang="en-US" sz="2800" b="1" dirty="0">
                <a:latin typeface="黑体" panose="02010609060101010101" pitchFamily="49" charset="-122"/>
                <a:ea typeface="黑体" panose="02010609060101010101" pitchFamily="49" charset="-122"/>
              </a:rPr>
              <a:t>预测</a:t>
            </a:r>
          </a:p>
        </p:txBody>
      </p:sp>
      <p:pic>
        <p:nvPicPr>
          <p:cNvPr id="2" name="result7">
            <a:hlinkClick r:id="" action="ppaction://media"/>
            <a:extLst>
              <a:ext uri="{FF2B5EF4-FFF2-40B4-BE49-F238E27FC236}">
                <a16:creationId xmlns:a16="http://schemas.microsoft.com/office/drawing/2014/main" id="{6E2902BD-AE9E-4A81-95B3-F90CB60CEC6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031470" y="1422400"/>
            <a:ext cx="7607352" cy="4358110"/>
          </a:xfrm>
          <a:prstGeom prst="rect">
            <a:avLst/>
          </a:prstGeom>
        </p:spPr>
      </p:pic>
    </p:spTree>
    <p:extLst>
      <p:ext uri="{BB962C8B-B14F-4D97-AF65-F5344CB8AC3E}">
        <p14:creationId xmlns:p14="http://schemas.microsoft.com/office/powerpoint/2010/main" val="2918353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23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9040</TotalTime>
  <Words>207</Words>
  <Application>Microsoft Office PowerPoint</Application>
  <PresentationFormat>宽屏</PresentationFormat>
  <Paragraphs>62</Paragraphs>
  <Slides>5</Slides>
  <Notes>2</Notes>
  <HiddenSlides>0</HiddenSlides>
  <MMClips>3</MMClips>
  <ScaleCrop>false</ScaleCrop>
  <HeadingPairs>
    <vt:vector size="8" baseType="variant">
      <vt:variant>
        <vt:lpstr>已用的字体</vt:lpstr>
      </vt:variant>
      <vt:variant>
        <vt:i4>5</vt:i4>
      </vt:variant>
      <vt:variant>
        <vt:lpstr>主题</vt:lpstr>
      </vt:variant>
      <vt:variant>
        <vt:i4>1</vt:i4>
      </vt:variant>
      <vt:variant>
        <vt:lpstr>嵌入 OLE 服务器</vt:lpstr>
      </vt:variant>
      <vt:variant>
        <vt:i4>1</vt:i4>
      </vt:variant>
      <vt:variant>
        <vt:lpstr>幻灯片标题</vt:lpstr>
      </vt:variant>
      <vt:variant>
        <vt:i4>5</vt:i4>
      </vt:variant>
    </vt:vector>
  </HeadingPairs>
  <TitlesOfParts>
    <vt:vector size="12" baseType="lpstr">
      <vt:lpstr>等线</vt:lpstr>
      <vt:lpstr>等线 Light</vt:lpstr>
      <vt:lpstr>黑体</vt:lpstr>
      <vt:lpstr>Arial</vt:lpstr>
      <vt:lpstr>Times New Roman</vt:lpstr>
      <vt:lpstr>Office 主题​​</vt:lpstr>
      <vt:lpstr>Equation</vt:lpstr>
      <vt:lpstr>卡尔曼滤波（KF）</vt:lpstr>
      <vt:lpstr>定性比较</vt:lpstr>
      <vt:lpstr>定性比较</vt:lpstr>
      <vt:lpstr>检测跟踪合并+预测</vt:lpstr>
      <vt:lpstr>检测+跟踪+预测</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胡 Adam</cp:lastModifiedBy>
  <cp:revision>397</cp:revision>
  <dcterms:created xsi:type="dcterms:W3CDTF">2022-07-20T02:59:06Z</dcterms:created>
  <dcterms:modified xsi:type="dcterms:W3CDTF">2023-01-09T07:54:34Z</dcterms:modified>
</cp:coreProperties>
</file>

<file path=docProps/thumbnail.jpeg>
</file>